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87" r:id="rId20"/>
    <p:sldId id="278" r:id="rId21"/>
    <p:sldId id="279" r:id="rId22"/>
    <p:sldId id="280" r:id="rId23"/>
    <p:sldId id="286" r:id="rId24"/>
    <p:sldId id="281" r:id="rId25"/>
    <p:sldId id="282" r:id="rId26"/>
    <p:sldId id="283" r:id="rId27"/>
    <p:sldId id="284" r:id="rId28"/>
    <p:sldId id="289" r:id="rId29"/>
    <p:sldId id="288" r:id="rId30"/>
    <p:sldId id="291" r:id="rId31"/>
    <p:sldId id="285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27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54CA5B5-2072-47CD-AB0A-40FB95E84582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3613742-017A-4C3B-9043-62F60126C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428CEE-0A06-4EB9-9005-0E4DD173582D}" type="slidenum">
              <a:rPr 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>
              <a:ea typeface="MS PGothic" pitchFamily="34" charset="-128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428CEE-0A06-4EB9-9005-0E4DD173582D}" type="slidenum">
              <a:rPr 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>
              <a:ea typeface="MS PGothic" pitchFamily="34" charset="-128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4F223-9013-440F-B76F-0C6AE231A9F8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4A4EC-276C-40D2-9459-DABC2A19F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56A79-E157-4EE1-B471-CE349E519863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C69D4-C451-4629-9C5D-876332051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8A34C-0649-4A3B-889B-8EE18797CFF1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CBC87-2CC9-4834-A89E-996EC71E1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8F1CD-C708-4F3A-8520-D13D230FBBEA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3EFDD-736D-4289-B8AF-F34D645B6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67580-65FB-4FB7-937F-CCA668103135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E598E-47ED-478E-B0F8-FBFB929B8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F0965-BB93-4C04-9DAC-52265BD19FBD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5BB5A-B41F-4897-A267-8A9595406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F2BA0-2F3F-4935-ADC8-67578FFC601D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44633-484E-46C0-A3FA-733012580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692B6-2978-44A5-A61C-0E52854A345B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F3D4C-D23B-424E-91B8-5C09568F7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92AD1-BEC8-4241-98F7-40DB8E85F735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C7D15-993B-46EE-A99B-176A07E8F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CD8B9-3F5D-4F3B-A07B-CE703BA2FE9D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AF48D-4986-483A-92C7-2C6F84DC7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E70DA-EEBC-47A5-81F7-1B71BCE3919F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0F546-EA4B-413F-ABDC-A5880BD3E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E5BD84-6C71-4399-9C99-7F166A0ACA31}" type="datetimeFigureOut">
              <a:rPr lang="en-US"/>
              <a:pPr>
                <a:defRPr/>
              </a:pPr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C059E7B-ABF3-4AF5-A4E2-4F22259F8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sandro_gentile@carleton.ca" TargetMode="External"/><Relationship Id="rId2" Type="http://schemas.openxmlformats.org/officeDocument/2006/relationships/hyperlink" Target="mailto:kbondale@solutionq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CANHEITbannerNatur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8538" y="5157788"/>
            <a:ext cx="4679950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971550" y="188913"/>
            <a:ext cx="712946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>
                <a:latin typeface="Calibri" pitchFamily="34" charset="0"/>
              </a:rPr>
              <a:t>Maturing IT governance practices through effective PPM change management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539750" y="3721100"/>
            <a:ext cx="80645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/>
              <a:t>Kiron D. Bondale, PMP – Solution Q Inc.</a:t>
            </a:r>
          </a:p>
          <a:p>
            <a:pPr algn="ctr" eaLnBrk="0" hangingPunct="0"/>
            <a:r>
              <a:rPr lang="en-US" sz="2400"/>
              <a:t>Sandro Gentile – Carleton University</a:t>
            </a:r>
          </a:p>
          <a:p>
            <a:pPr algn="ctr" eaLnBrk="0" hangingPunct="0"/>
            <a:endParaRPr lang="en-US" sz="2000"/>
          </a:p>
          <a:p>
            <a:pPr algn="ctr" eaLnBrk="0" hangingPunct="0"/>
            <a:r>
              <a:rPr lang="en-US" b="1"/>
              <a:t>June 8, 2011</a:t>
            </a:r>
          </a:p>
        </p:txBody>
      </p:sp>
      <p:pic>
        <p:nvPicPr>
          <p:cNvPr id="2053" name="Picture 28" descr="eclipse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387975"/>
            <a:ext cx="201612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588" y="5661025"/>
            <a:ext cx="2238375" cy="657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7391400" cy="4572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Executive sponsorship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604250" cy="4176712"/>
          </a:xfrm>
        </p:spPr>
        <p:txBody>
          <a:bodyPr/>
          <a:lstStyle/>
          <a:p>
            <a:pPr marL="533400" indent="-533400" defTabSz="939800">
              <a:lnSpc>
                <a:spcPct val="90000"/>
              </a:lnSpc>
            </a:pPr>
            <a:r>
              <a:rPr lang="en-US" smtClean="0"/>
              <a:t>What NOT to look for in an executive sponsor!</a:t>
            </a:r>
            <a:endParaRPr lang="en-US" sz="2800" smtClean="0"/>
          </a:p>
        </p:txBody>
      </p:sp>
      <p:pic>
        <p:nvPicPr>
          <p:cNvPr id="11268" name="Picture 4" descr="C:\Media\Dilberts\Dilbert - the invisible project stakehold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2414588"/>
            <a:ext cx="6596063" cy="29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2075"/>
            <a:ext cx="8569325" cy="11049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Functional management – </a:t>
            </a:r>
            <a:br>
              <a:rPr lang="en-US" dirty="0" smtClean="0"/>
            </a:br>
            <a:r>
              <a:rPr lang="en-US" dirty="0" smtClean="0"/>
              <a:t>Perceived threats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7391400" cy="4392612"/>
          </a:xfrm>
        </p:spPr>
        <p:txBody>
          <a:bodyPr/>
          <a:lstStyle/>
          <a:p>
            <a:pPr marL="947738" lvl="1" indent="-476250" defTabSz="939800"/>
            <a:r>
              <a:rPr lang="en-US" sz="3200" smtClean="0"/>
              <a:t>Increased accountability</a:t>
            </a:r>
          </a:p>
          <a:p>
            <a:pPr marL="947738" lvl="1" indent="-476250" defTabSz="939800"/>
            <a:r>
              <a:rPr lang="en-US" sz="3200" smtClean="0"/>
              <a:t>Reduced ability to play politics</a:t>
            </a:r>
          </a:p>
          <a:p>
            <a:pPr marL="947738" lvl="1" indent="-476250" defTabSz="939800"/>
            <a:r>
              <a:rPr lang="en-US" sz="3200" smtClean="0"/>
              <a:t>Increased effort spent on resource administration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61913"/>
            <a:ext cx="8569325" cy="12795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Functional management – </a:t>
            </a:r>
            <a:br>
              <a:rPr lang="en-US" dirty="0" smtClean="0"/>
            </a:br>
            <a:r>
              <a:rPr lang="en-US" dirty="0" smtClean="0"/>
              <a:t>Potential selling points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8208963" cy="4535487"/>
          </a:xfrm>
        </p:spPr>
        <p:txBody>
          <a:bodyPr/>
          <a:lstStyle/>
          <a:p>
            <a:pPr lvl="1"/>
            <a:r>
              <a:rPr lang="en-US" sz="3200" smtClean="0"/>
              <a:t>Easier to process resource requests</a:t>
            </a:r>
          </a:p>
          <a:p>
            <a:pPr lvl="1"/>
            <a:r>
              <a:rPr lang="en-US" sz="3200" smtClean="0"/>
              <a:t>Evidence to justify project prioritization or resource augmentation</a:t>
            </a:r>
          </a:p>
          <a:p>
            <a:pPr lvl="1"/>
            <a:r>
              <a:rPr lang="en-US" sz="3200" smtClean="0"/>
              <a:t>Increased visibility into project status and decision making</a:t>
            </a:r>
          </a:p>
          <a:p>
            <a:pPr lvl="1"/>
            <a:r>
              <a:rPr lang="en-US" sz="3200" smtClean="0"/>
              <a:t>Increased ability to motivate staff</a:t>
            </a:r>
          </a:p>
          <a:p>
            <a:r>
              <a:rPr lang="en-US" sz="3600" smtClean="0"/>
              <a:t>= </a:t>
            </a:r>
            <a:r>
              <a:rPr lang="en-US" sz="3600" u="sng" smtClean="0"/>
              <a:t>Increased gratification for work done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15888"/>
            <a:ext cx="8569325" cy="11525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Project leaders &amp; team members – </a:t>
            </a:r>
            <a:br>
              <a:rPr lang="en-US" dirty="0" smtClean="0"/>
            </a:br>
            <a:r>
              <a:rPr lang="en-US" dirty="0" smtClean="0"/>
              <a:t>Perceived threats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351838" cy="4392613"/>
          </a:xfrm>
        </p:spPr>
        <p:txBody>
          <a:bodyPr/>
          <a:lstStyle/>
          <a:p>
            <a:pPr marL="947738" lvl="1" indent="-476250" defTabSz="939800"/>
            <a:r>
              <a:rPr lang="en-US" sz="3200" smtClean="0"/>
              <a:t>Counter to stereotypical North American “maverick” culture</a:t>
            </a:r>
          </a:p>
          <a:p>
            <a:pPr marL="947738" lvl="1" indent="-476250" defTabSz="939800"/>
            <a:r>
              <a:rPr lang="en-US" sz="3200" smtClean="0"/>
              <a:t>New procedures = more work</a:t>
            </a:r>
          </a:p>
          <a:p>
            <a:pPr marL="947738" lvl="1" indent="-476250" defTabSz="939800"/>
            <a:r>
              <a:rPr lang="en-US" sz="3200" smtClean="0"/>
              <a:t>“Big Brother” or micro-management</a:t>
            </a:r>
          </a:p>
          <a:p>
            <a:pPr marL="947738" lvl="1" indent="-476250" defTabSz="939800"/>
            <a:r>
              <a:rPr lang="en-US" sz="3200" smtClean="0"/>
              <a:t>No more “custom” project status </a:t>
            </a:r>
            <a:r>
              <a:rPr lang="en-US" smtClean="0"/>
              <a:t>updates…</a:t>
            </a: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4443413"/>
            <a:ext cx="57150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15888"/>
            <a:ext cx="8424863" cy="12255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Project leaders &amp; team members – </a:t>
            </a:r>
            <a:br>
              <a:rPr lang="en-US" dirty="0" smtClean="0"/>
            </a:br>
            <a:r>
              <a:rPr lang="en-US" dirty="0" smtClean="0"/>
              <a:t>Potential selling points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497887" cy="4535487"/>
          </a:xfrm>
        </p:spPr>
        <p:txBody>
          <a:bodyPr rtlCol="0">
            <a:normAutofit lnSpcReduction="10000"/>
          </a:bodyPr>
          <a:lstStyle/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smtClean="0"/>
              <a:t>Improved project predictability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smtClean="0"/>
              <a:t>Reduced status reporting effort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smtClean="0"/>
              <a:t>(Hopefully) focused &amp; reduced workload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smtClean="0"/>
              <a:t>Less effort spent firefighting = more time spent on completing project work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smtClean="0"/>
              <a:t>Reduced multi-tasking = less effort wasted on context switching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smtClean="0"/>
              <a:t>= </a:t>
            </a:r>
            <a:r>
              <a:rPr lang="en-US" sz="3600" u="sng" smtClean="0"/>
              <a:t>Increased gratification for work done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50838"/>
            <a:ext cx="7391400" cy="630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Tips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8496300" cy="4535487"/>
          </a:xfrm>
        </p:spPr>
        <p:txBody>
          <a:bodyPr/>
          <a:lstStyle/>
          <a:p>
            <a:pPr lvl="1"/>
            <a:r>
              <a:rPr lang="en-US" sz="3200" dirty="0" smtClean="0"/>
              <a:t>Include at least one resource from each impacted role </a:t>
            </a:r>
          </a:p>
          <a:p>
            <a:pPr lvl="1"/>
            <a:r>
              <a:rPr lang="en-US" sz="3200" dirty="0" smtClean="0"/>
              <a:t>Tie individual performance objectives to the initiative</a:t>
            </a:r>
          </a:p>
          <a:p>
            <a:pPr lvl="1"/>
            <a:r>
              <a:rPr lang="en-US" sz="3200" u="sng" dirty="0" smtClean="0"/>
              <a:t>Coaching is better at addressing compliance issues than enforcement</a:t>
            </a:r>
          </a:p>
          <a:p>
            <a:pPr lvl="1"/>
            <a:r>
              <a:rPr lang="en-US" sz="3200" dirty="0" smtClean="0"/>
              <a:t>Reward early adopters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50838"/>
            <a:ext cx="7391400" cy="630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Tips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642350" cy="4535487"/>
          </a:xfrm>
        </p:spPr>
        <p:txBody>
          <a:bodyPr/>
          <a:lstStyle/>
          <a:p>
            <a:pPr lvl="1"/>
            <a:r>
              <a:rPr lang="en-US" sz="3200" smtClean="0"/>
              <a:t>Avoid “big bang”</a:t>
            </a:r>
          </a:p>
          <a:p>
            <a:pPr lvl="1"/>
            <a:r>
              <a:rPr lang="en-US" sz="3200" smtClean="0"/>
              <a:t>Focus on the least amount of change required to achieve short term business objectives</a:t>
            </a:r>
          </a:p>
          <a:p>
            <a:pPr lvl="1"/>
            <a:r>
              <a:rPr lang="en-US" sz="3200" smtClean="0"/>
              <a:t>Don’t collect data that you are not planning to use (and share)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50838"/>
            <a:ext cx="7391400" cy="630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Tips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569325" cy="4537075"/>
          </a:xfrm>
        </p:spPr>
        <p:txBody>
          <a:bodyPr/>
          <a:lstStyle/>
          <a:p>
            <a:pPr lvl="1"/>
            <a:r>
              <a:rPr lang="en-US" sz="3200" u="sng" smtClean="0"/>
              <a:t>Actively solicit</a:t>
            </a:r>
            <a:r>
              <a:rPr lang="en-US" sz="3200" smtClean="0"/>
              <a:t> and incorporate feedback</a:t>
            </a:r>
          </a:p>
          <a:p>
            <a:pPr lvl="1"/>
            <a:r>
              <a:rPr lang="en-US" sz="3200" smtClean="0"/>
              <a:t>Provide simple “PM 101” training for all impacted staff</a:t>
            </a:r>
          </a:p>
          <a:p>
            <a:pPr lvl="1"/>
            <a:r>
              <a:rPr lang="en-US" sz="3200" smtClean="0"/>
              <a:t>Make sure you have process coaches!</a:t>
            </a:r>
          </a:p>
          <a:p>
            <a:pPr lvl="1"/>
            <a:r>
              <a:rPr lang="en-US" sz="3200" smtClean="0"/>
              <a:t>Leverage tools appropriately to automate new procedures &amp; provide explicit procedural guidance on use of these tools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916113"/>
            <a:ext cx="7391400" cy="630237"/>
          </a:xfrm>
        </p:spPr>
        <p:txBody>
          <a:bodyPr rtlCol="0">
            <a:normAutofit fontScale="9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u="sng" dirty="0" smtClean="0">
                <a:solidFill>
                  <a:srgbClr val="002D62"/>
                </a:solidFill>
              </a:rPr>
              <a:t>Carleton University</a:t>
            </a:r>
            <a:br>
              <a:rPr lang="en-US" u="sng" dirty="0" smtClean="0">
                <a:solidFill>
                  <a:srgbClr val="002D62"/>
                </a:solidFill>
              </a:rPr>
            </a:br>
            <a:r>
              <a:rPr lang="en-US" dirty="0" smtClean="0">
                <a:solidFill>
                  <a:srgbClr val="002D62"/>
                </a:solidFill>
              </a:rPr>
              <a:t/>
            </a:r>
            <a:br>
              <a:rPr lang="en-US" dirty="0" smtClean="0">
                <a:solidFill>
                  <a:srgbClr val="002D62"/>
                </a:solidFill>
              </a:rPr>
            </a:br>
            <a:r>
              <a:rPr lang="en-US" dirty="0" smtClean="0">
                <a:solidFill>
                  <a:srgbClr val="002D62"/>
                </a:solidFill>
              </a:rPr>
              <a:t> </a:t>
            </a:r>
            <a:br>
              <a:rPr lang="en-US" dirty="0" smtClean="0">
                <a:solidFill>
                  <a:srgbClr val="002D62"/>
                </a:solidFill>
              </a:rPr>
            </a:br>
            <a:r>
              <a:rPr lang="en-US" dirty="0" smtClean="0">
                <a:solidFill>
                  <a:srgbClr val="002D62"/>
                </a:solidFill>
              </a:rPr>
              <a:t> Case Study</a:t>
            </a:r>
          </a:p>
        </p:txBody>
      </p:sp>
      <p:pic>
        <p:nvPicPr>
          <p:cNvPr id="19459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4005263"/>
            <a:ext cx="2238375" cy="657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002D62"/>
                </a:solidFill>
              </a:rPr>
              <a:t>Carleton University</a:t>
            </a:r>
            <a:br>
              <a:rPr lang="en-US" u="sng" dirty="0" smtClean="0">
                <a:solidFill>
                  <a:srgbClr val="002D62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Carleton</a:t>
            </a:r>
          </a:p>
          <a:p>
            <a:r>
              <a:rPr lang="en-US" dirty="0" smtClean="0"/>
              <a:t>Why pursue a PPM Initiative?</a:t>
            </a:r>
          </a:p>
          <a:p>
            <a:r>
              <a:rPr lang="en-US" dirty="0" smtClean="0"/>
              <a:t>Our Approach</a:t>
            </a:r>
          </a:p>
          <a:p>
            <a:r>
              <a:rPr lang="en-US" dirty="0" smtClean="0"/>
              <a:t>The Achievements</a:t>
            </a:r>
          </a:p>
          <a:p>
            <a:r>
              <a:rPr lang="en-US" dirty="0" smtClean="0"/>
              <a:t>What’s next?</a:t>
            </a:r>
          </a:p>
          <a:p>
            <a:r>
              <a:rPr lang="en-US" dirty="0" smtClean="0"/>
              <a:t>Lessons Learned</a:t>
            </a:r>
          </a:p>
          <a:p>
            <a:r>
              <a:rPr lang="en-US" dirty="0" smtClean="0"/>
              <a:t>Management Reports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07975"/>
            <a:ext cx="7391400" cy="4572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Agenda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84313"/>
            <a:ext cx="8112125" cy="4608512"/>
          </a:xfrm>
        </p:spPr>
        <p:txBody>
          <a:bodyPr/>
          <a:lstStyle/>
          <a:p>
            <a:pPr marL="609600" indent="-609600" defTabSz="939800">
              <a:lnSpc>
                <a:spcPct val="90000"/>
              </a:lnSpc>
              <a:buFontTx/>
              <a:buChar char="•"/>
            </a:pPr>
            <a:r>
              <a:rPr lang="en-US" smtClean="0"/>
              <a:t>What is PPM &amp; why pursue it?</a:t>
            </a:r>
          </a:p>
          <a:p>
            <a:pPr marL="609600" indent="-609600" defTabSz="939800">
              <a:lnSpc>
                <a:spcPct val="90000"/>
              </a:lnSpc>
              <a:buFontTx/>
              <a:buChar char="•"/>
            </a:pPr>
            <a:r>
              <a:rPr lang="en-US" smtClean="0"/>
              <a:t>Symptoms &amp; causes of PPM initiative failure</a:t>
            </a:r>
          </a:p>
          <a:p>
            <a:pPr marL="609600" indent="-609600" defTabSz="939800">
              <a:lnSpc>
                <a:spcPct val="90000"/>
              </a:lnSpc>
              <a:buFontTx/>
              <a:buChar char="•"/>
            </a:pPr>
            <a:r>
              <a:rPr lang="en-US" smtClean="0"/>
              <a:t>Myths &amp; guiding principles</a:t>
            </a:r>
          </a:p>
          <a:p>
            <a:pPr marL="609600" indent="-609600" defTabSz="939800">
              <a:lnSpc>
                <a:spcPct val="90000"/>
              </a:lnSpc>
              <a:buFontTx/>
              <a:buChar char="•"/>
            </a:pPr>
            <a:r>
              <a:rPr lang="en-US" smtClean="0"/>
              <a:t>Functional management</a:t>
            </a:r>
          </a:p>
          <a:p>
            <a:pPr marL="609600" indent="-609600" defTabSz="939800">
              <a:lnSpc>
                <a:spcPct val="90000"/>
              </a:lnSpc>
              <a:buFontTx/>
              <a:buChar char="•"/>
            </a:pPr>
            <a:r>
              <a:rPr lang="en-US" smtClean="0"/>
              <a:t>Project leaders &amp; team members</a:t>
            </a:r>
          </a:p>
          <a:p>
            <a:pPr marL="609600" indent="-609600" defTabSz="939800">
              <a:lnSpc>
                <a:spcPct val="90000"/>
              </a:lnSpc>
              <a:buFontTx/>
              <a:buChar char="•"/>
            </a:pPr>
            <a:r>
              <a:rPr lang="en-US" smtClean="0"/>
              <a:t>Tips </a:t>
            </a:r>
          </a:p>
          <a:p>
            <a:pPr marL="609600" indent="-609600" defTabSz="939800">
              <a:lnSpc>
                <a:spcPct val="90000"/>
              </a:lnSpc>
              <a:buFontTx/>
              <a:buChar char="•"/>
            </a:pPr>
            <a:r>
              <a:rPr lang="en-US" smtClean="0"/>
              <a:t>Carleton University IT case study</a:t>
            </a:r>
          </a:p>
          <a:p>
            <a:pPr marL="609600" indent="-609600" defTabSz="939800">
              <a:lnSpc>
                <a:spcPct val="90000"/>
              </a:lnSpc>
              <a:buFontTx/>
              <a:buChar char="•"/>
            </a:pPr>
            <a:endParaRPr lang="en-US" smtClean="0"/>
          </a:p>
          <a:p>
            <a:pPr marL="609600" indent="-609600" defTabSz="939800">
              <a:lnSpc>
                <a:spcPct val="90000"/>
              </a:lnSpc>
              <a:buFontTx/>
              <a:buChar char="•"/>
            </a:pPr>
            <a:endParaRPr lang="en-US" smtClean="0"/>
          </a:p>
          <a:p>
            <a:pPr marL="609600" indent="-609600" defTabSz="939800">
              <a:lnSpc>
                <a:spcPct val="90000"/>
              </a:lnSpc>
              <a:buFontTx/>
              <a:buChar char="•"/>
            </a:pPr>
            <a:endParaRPr lang="en-US" smtClean="0"/>
          </a:p>
          <a:p>
            <a:pPr marL="609600" indent="-609600" defTabSz="939800">
              <a:lnSpc>
                <a:spcPct val="90000"/>
              </a:lnSpc>
              <a:buFontTx/>
              <a:buChar char="•"/>
            </a:pPr>
            <a:endParaRPr lang="en-US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50838"/>
            <a:ext cx="7391400" cy="630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mtClean="0"/>
              <a:t>About Carleton University IT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485900"/>
            <a:ext cx="7391400" cy="4535488"/>
          </a:xfrm>
        </p:spPr>
        <p:txBody>
          <a:bodyPr/>
          <a:lstStyle/>
          <a:p>
            <a:pPr>
              <a:buFontTx/>
              <a:buChar char="•"/>
            </a:pPr>
            <a:r>
              <a:rPr lang="en-CA" dirty="0" smtClean="0"/>
              <a:t>Ottawa Ontario</a:t>
            </a:r>
          </a:p>
          <a:p>
            <a:r>
              <a:rPr lang="en-US" dirty="0" smtClean="0"/>
              <a:t>26,000 registered students</a:t>
            </a:r>
          </a:p>
          <a:p>
            <a:r>
              <a:rPr lang="en-US" dirty="0" smtClean="0"/>
              <a:t>2,000 staff</a:t>
            </a:r>
          </a:p>
          <a:p>
            <a:r>
              <a:rPr lang="en-US" dirty="0" smtClean="0"/>
              <a:t>1,600 instructors</a:t>
            </a:r>
          </a:p>
          <a:p>
            <a:r>
              <a:rPr lang="en-US" dirty="0" smtClean="0"/>
              <a:t>97 Information Technology staff (CCS) 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</a:p>
          <a:p>
            <a:r>
              <a:rPr lang="en-US" dirty="0" smtClean="0"/>
              <a:t>4 staff in the Project Office</a:t>
            </a:r>
          </a:p>
          <a:p>
            <a:r>
              <a:rPr lang="en-US" dirty="0" smtClean="0"/>
              <a:t>PM methodology for at least 7 years</a:t>
            </a:r>
          </a:p>
          <a:p>
            <a:endParaRPr lang="en-US" dirty="0" smtClean="0"/>
          </a:p>
          <a:p>
            <a:pPr>
              <a:buFontTx/>
              <a:buChar char="•"/>
            </a:pP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smtClean="0"/>
              <a:t>Carleton University IT metrics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58888" y="1341438"/>
            <a:ext cx="7391400" cy="4535487"/>
          </a:xfrm>
        </p:spPr>
        <p:txBody>
          <a:bodyPr/>
          <a:lstStyle/>
          <a:p>
            <a:pPr>
              <a:buFontTx/>
              <a:buChar char="•"/>
            </a:pPr>
            <a:r>
              <a:rPr lang="en-CA" dirty="0" smtClean="0"/>
              <a:t>Number of IT Internal </a:t>
            </a:r>
            <a:r>
              <a:rPr lang="en-CA" dirty="0" smtClean="0"/>
              <a:t>projects</a:t>
            </a:r>
            <a:endParaRPr lang="en-CA" dirty="0" smtClean="0"/>
          </a:p>
          <a:p>
            <a:pPr lvl="1">
              <a:buFontTx/>
              <a:buChar char="•"/>
            </a:pPr>
            <a:r>
              <a:rPr lang="en-CA" dirty="0" smtClean="0"/>
              <a:t>10 Active </a:t>
            </a:r>
            <a:r>
              <a:rPr lang="en-CA" dirty="0" smtClean="0"/>
              <a:t>and 14 </a:t>
            </a:r>
            <a:r>
              <a:rPr lang="en-CA" dirty="0" smtClean="0"/>
              <a:t>Proposals</a:t>
            </a:r>
          </a:p>
          <a:p>
            <a:pPr>
              <a:buNone/>
            </a:pPr>
            <a:endParaRPr lang="en-CA" dirty="0" smtClean="0"/>
          </a:p>
          <a:p>
            <a:pPr>
              <a:buFontTx/>
              <a:buChar char="•"/>
            </a:pPr>
            <a:r>
              <a:rPr lang="en-CA" dirty="0" smtClean="0"/>
              <a:t>Number of user community projects</a:t>
            </a:r>
          </a:p>
          <a:p>
            <a:pPr lvl="1">
              <a:buFontTx/>
              <a:buChar char="•"/>
            </a:pPr>
            <a:r>
              <a:rPr lang="en-CA" dirty="0" smtClean="0"/>
              <a:t>15 Active and 9 Proposals **</a:t>
            </a:r>
          </a:p>
          <a:p>
            <a:pPr lvl="1">
              <a:buFontTx/>
              <a:buChar char="•"/>
            </a:pPr>
            <a:endParaRPr lang="en-CA" sz="3200" dirty="0" smtClean="0"/>
          </a:p>
          <a:p>
            <a:pPr>
              <a:buFontTx/>
              <a:buChar char="•"/>
            </a:pPr>
            <a:r>
              <a:rPr lang="en-CA" dirty="0" smtClean="0"/>
              <a:t>Number of project resources</a:t>
            </a:r>
          </a:p>
          <a:p>
            <a:pPr lvl="1">
              <a:buFont typeface="Arial" pitchFamily="34" charset="0"/>
              <a:buChar char="•"/>
            </a:pPr>
            <a:r>
              <a:rPr lang="en-CA" dirty="0" smtClean="0"/>
              <a:t>H.I.T. </a:t>
            </a:r>
            <a:r>
              <a:rPr lang="en-CA" dirty="0" smtClean="0"/>
              <a:t>team comprises 15 people</a:t>
            </a:r>
          </a:p>
          <a:p>
            <a:pPr>
              <a:buNone/>
            </a:pPr>
            <a:endParaRPr lang="en-C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88925"/>
            <a:ext cx="8640762" cy="6921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Why pursue a PPM initiative?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1557338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PM reasons</a:t>
            </a:r>
          </a:p>
          <a:p>
            <a:pPr lvl="1"/>
            <a:r>
              <a:rPr lang="en-US" dirty="0" smtClean="0"/>
              <a:t>Too many projects, not enough resources</a:t>
            </a:r>
          </a:p>
          <a:p>
            <a:pPr lvl="1"/>
            <a:r>
              <a:rPr lang="en-US" dirty="0" smtClean="0"/>
              <a:t>Every project is critical… to someone</a:t>
            </a:r>
          </a:p>
          <a:p>
            <a:pPr lvl="1"/>
            <a:r>
              <a:rPr lang="en-US" dirty="0" smtClean="0"/>
              <a:t>The stealth projects…what do they become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zombie </a:t>
            </a:r>
            <a:r>
              <a:rPr lang="en-US" dirty="0" smtClean="0"/>
              <a:t>projects</a:t>
            </a:r>
          </a:p>
          <a:p>
            <a:pPr lvl="1"/>
            <a:r>
              <a:rPr lang="en-US" dirty="0" smtClean="0"/>
              <a:t>The failed projects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88925"/>
            <a:ext cx="8640762" cy="6921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Why pursue a PPM initiative?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1557338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Corporate reasons</a:t>
            </a:r>
          </a:p>
          <a:p>
            <a:pPr lvl="1"/>
            <a:r>
              <a:rPr lang="en-US" dirty="0" smtClean="0"/>
              <a:t>Lack of overall prioritization</a:t>
            </a:r>
          </a:p>
          <a:p>
            <a:pPr lvl="1"/>
            <a:r>
              <a:rPr lang="en-US" dirty="0" smtClean="0"/>
              <a:t>Priority within the silos</a:t>
            </a:r>
          </a:p>
          <a:p>
            <a:pPr lvl="1"/>
            <a:r>
              <a:rPr lang="en-US" dirty="0" smtClean="0"/>
              <a:t>First past the gate</a:t>
            </a:r>
          </a:p>
          <a:p>
            <a:pPr lvl="1"/>
            <a:r>
              <a:rPr lang="en-US" dirty="0" smtClean="0"/>
              <a:t>No picture of all IT initiatives </a:t>
            </a:r>
          </a:p>
          <a:p>
            <a:pPr lvl="1"/>
            <a:r>
              <a:rPr lang="en-US" dirty="0" smtClean="0"/>
              <a:t>Impossible to do Resource Management in IT</a:t>
            </a:r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772400" cy="792163"/>
          </a:xfrm>
          <a:noFill/>
        </p:spPr>
        <p:txBody>
          <a:bodyPr/>
          <a:lstStyle/>
          <a:p>
            <a:r>
              <a:rPr lang="en-US" smtClean="0"/>
              <a:t>What approach was taken?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557338"/>
            <a:ext cx="7772400" cy="4114800"/>
          </a:xfrm>
          <a:noFill/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en-US" sz="3200" dirty="0" smtClean="0"/>
              <a:t>Develop a project proposal process</a:t>
            </a:r>
          </a:p>
          <a:p>
            <a:pPr lvl="2">
              <a:lnSpc>
                <a:spcPct val="80000"/>
              </a:lnSpc>
            </a:pPr>
            <a:r>
              <a:rPr lang="en-US" sz="2800" dirty="0" smtClean="0"/>
              <a:t>In IT first</a:t>
            </a:r>
          </a:p>
          <a:p>
            <a:pPr lvl="2">
              <a:lnSpc>
                <a:spcPct val="80000"/>
              </a:lnSpc>
            </a:pPr>
            <a:r>
              <a:rPr lang="en-US" sz="2800" dirty="0" smtClean="0"/>
              <a:t>Prioritize and categorize</a:t>
            </a:r>
          </a:p>
          <a:p>
            <a:pPr lvl="2">
              <a:lnSpc>
                <a:spcPct val="80000"/>
              </a:lnSpc>
            </a:pPr>
            <a:r>
              <a:rPr lang="en-US" sz="2800" dirty="0" smtClean="0"/>
              <a:t>Authorize for Charter development (project initiation)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Flesh out the issues in IT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Introduce PPM to the Community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Change the composition and mandate of the ISSC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Introduce the proposal and governance at ISSC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7772400" cy="792163"/>
          </a:xfrm>
          <a:noFill/>
        </p:spPr>
        <p:txBody>
          <a:bodyPr/>
          <a:lstStyle/>
          <a:p>
            <a:r>
              <a:rPr lang="en-US" smtClean="0"/>
              <a:t>What was achieved?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557338"/>
            <a:ext cx="7772400" cy="4114800"/>
          </a:xfrm>
          <a:noFill/>
        </p:spPr>
        <p:txBody>
          <a:bodyPr/>
          <a:lstStyle/>
          <a:p>
            <a:pPr>
              <a:lnSpc>
                <a:spcPct val="80000"/>
              </a:lnSpc>
              <a:buFontTx/>
              <a:buChar char="•"/>
            </a:pPr>
            <a:r>
              <a:rPr lang="en-CA" dirty="0" smtClean="0"/>
              <a:t>Projects align with corporate or IT strategies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CA" dirty="0" smtClean="0"/>
              <a:t>Inventories of proposals and active projects are available to stakeholders/ senior management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CA" dirty="0" smtClean="0"/>
              <a:t>IT has a MUCH better picture of upcoming  projects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CA" dirty="0" smtClean="0"/>
              <a:t>Priorities are known and agreed to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CA" dirty="0" smtClean="0"/>
              <a:t>Input to IT resource planning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772400" cy="792163"/>
          </a:xfrm>
          <a:noFill/>
        </p:spPr>
        <p:txBody>
          <a:bodyPr/>
          <a:lstStyle/>
          <a:p>
            <a:r>
              <a:rPr lang="en-US" smtClean="0"/>
              <a:t>What’s next?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557338"/>
            <a:ext cx="7772400" cy="4114800"/>
          </a:xfrm>
          <a:noFill/>
        </p:spPr>
        <p:txBody>
          <a:bodyPr/>
          <a:lstStyle/>
          <a:p>
            <a:pPr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dirty="0" smtClean="0"/>
              <a:t>Focus on improving Resource Management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dirty="0" smtClean="0"/>
              <a:t>More up front analysis work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dirty="0" smtClean="0"/>
              <a:t>One central inventory of projects and proposals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r>
              <a:rPr lang="en-US" dirty="0" smtClean="0"/>
              <a:t>Connect the Corporate and IT strategic Planning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50838"/>
            <a:ext cx="7391400" cy="630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Lessons Learned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12875"/>
            <a:ext cx="7391400" cy="4535488"/>
          </a:xfrm>
          <a:noFill/>
        </p:spPr>
        <p:txBody>
          <a:bodyPr/>
          <a:lstStyle/>
          <a:p>
            <a:pPr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endParaRPr lang="en-CA" sz="2800" dirty="0" smtClean="0"/>
          </a:p>
          <a:p>
            <a:pPr>
              <a:lnSpc>
                <a:spcPct val="80000"/>
              </a:lnSpc>
              <a:buClr>
                <a:schemeClr val="tx1"/>
              </a:buClr>
              <a:buFontTx/>
              <a:buChar char="•"/>
            </a:pPr>
            <a:endParaRPr lang="en-US" sz="2800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27088" y="155733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It’s a change management process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sz="2800" dirty="0" smtClean="0">
                <a:latin typeface="+mn-lt"/>
              </a:rPr>
              <a:t>It is a </a:t>
            </a:r>
            <a:r>
              <a:rPr lang="en-US" sz="2800" dirty="0" err="1" smtClean="0">
                <a:latin typeface="+mn-lt"/>
              </a:rPr>
              <a:t>sloooooow</a:t>
            </a:r>
            <a:r>
              <a:rPr lang="en-US" sz="2800" dirty="0" smtClean="0">
                <a:latin typeface="+mn-lt"/>
              </a:rPr>
              <a:t> process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 from project details to strategic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/>
              <a:defRPr/>
            </a:pPr>
            <a:r>
              <a:rPr lang="en-US" sz="3200" dirty="0" smtClean="0">
                <a:latin typeface="+mn-lt"/>
              </a:rPr>
              <a:t>Need to do lots of educating 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sz="2800" dirty="0" smtClean="0">
                <a:latin typeface="+mn-lt"/>
              </a:rPr>
              <a:t>The why and benefits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Constant communication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Governance at the Senior level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 in IT Org with IT projects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564904"/>
            <a:ext cx="8229600" cy="1143000"/>
          </a:xfrm>
        </p:spPr>
        <p:txBody>
          <a:bodyPr/>
          <a:lstStyle/>
          <a:p>
            <a:r>
              <a:rPr lang="en-US" dirty="0" smtClean="0"/>
              <a:t>Report Examples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3528" y="260648"/>
          <a:ext cx="8460433" cy="6316040"/>
        </p:xfrm>
        <a:graphic>
          <a:graphicData uri="http://schemas.openxmlformats.org/drawingml/2006/table">
            <a:tbl>
              <a:tblPr/>
              <a:tblGrid>
                <a:gridCol w="370731"/>
                <a:gridCol w="370731"/>
                <a:gridCol w="370731"/>
                <a:gridCol w="3295390"/>
                <a:gridCol w="1565311"/>
                <a:gridCol w="687339"/>
                <a:gridCol w="936104"/>
                <a:gridCol w="864096"/>
              </a:tblGrid>
              <a:tr h="37123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H.I.T </a:t>
                      </a:r>
                      <a:r>
                        <a:rPr lang="en-US" sz="1400" b="0" i="0" u="none" strike="noStrike" dirty="0" smtClean="0">
                          <a:latin typeface="Arial"/>
                        </a:rPr>
                        <a:t>Team Resource 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Planned </a:t>
                      </a:r>
                      <a:r>
                        <a:rPr lang="en-US" sz="1400" b="0" i="0" u="none" strike="noStrike" dirty="0" smtClean="0">
                          <a:latin typeface="Arial"/>
                        </a:rPr>
                        <a:t>May(%)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Planned </a:t>
                      </a:r>
                      <a:r>
                        <a:rPr lang="en-US" sz="1400" b="0" i="0" u="none" strike="noStrike" dirty="0" smtClean="0">
                          <a:latin typeface="Arial"/>
                        </a:rPr>
                        <a:t>Jun(%)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Planned </a:t>
                      </a:r>
                      <a:r>
                        <a:rPr lang="en-US" sz="1400" b="0" i="0" u="none" strike="noStrike" dirty="0" smtClean="0">
                          <a:latin typeface="Arial"/>
                        </a:rPr>
                        <a:t>Jul(%)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30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Davis, Patricia</a:t>
                      </a:r>
                      <a:r>
                        <a:rPr lang="en-US" sz="1400" b="0" i="0" u="none" strike="noStrike" dirty="0">
                          <a:latin typeface="Arial"/>
                        </a:rPr>
                        <a:t> - [Fulltime Resource]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128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94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77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029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Availability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(28)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6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23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029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Project Time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117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74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57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13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SCP045A - Faculty Electronic Recruiting System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54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27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21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825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SCP029 - Reengineering Grad Admissions &amp; Funding Processes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11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13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SCP035 - Travel &amp; Expense Management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48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31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20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13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SCP030 - Teaching Assistant Management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5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6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5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029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Non-Project Time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20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13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Operational support &amp; maintenance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20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latin typeface="Arial"/>
                        </a:rPr>
                        <a:t>Gillam</a:t>
                      </a:r>
                      <a:r>
                        <a:rPr lang="en-US" sz="1400" b="1" i="0" u="none" strike="noStrike" dirty="0">
                          <a:latin typeface="Arial"/>
                        </a:rPr>
                        <a:t>, Brian</a:t>
                      </a:r>
                      <a:r>
                        <a:rPr lang="en-US" sz="1400" b="0" i="0" u="none" strike="noStrike" dirty="0">
                          <a:latin typeface="Arial"/>
                        </a:rPr>
                        <a:t> - [Fulltime Resource]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168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160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269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029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Availability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(68)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(60)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(169)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029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Project Time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168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160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218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13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SCP039 - Banner Document Management System (BDMS)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84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80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175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825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SCP029 - Reengineering Grad Admissions &amp; Funding Processes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63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60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38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02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Student Systems Support AD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21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5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029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Non-Project Time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latin typeface="Arial"/>
                        </a:rPr>
                        <a:t>50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02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Annual leave/ time off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50 </a:t>
                      </a:r>
                    </a:p>
                  </a:txBody>
                  <a:tcPr marL="6835" marR="6835" marT="68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713788" cy="6302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This never happens, right?</a:t>
            </a:r>
          </a:p>
        </p:txBody>
      </p:sp>
      <p:pic>
        <p:nvPicPr>
          <p:cNvPr id="7171" name="Picture 6" descr="dilbert-nolinktostrategicobjectives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1614488"/>
            <a:ext cx="7100888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4075" y="4221163"/>
            <a:ext cx="5334000" cy="166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 Process Projects </a:t>
            </a:r>
            <a:r>
              <a:rPr lang="en-US" sz="3200" dirty="0" smtClean="0"/>
              <a:t>- Schedule </a:t>
            </a:r>
            <a:r>
              <a:rPr lang="en-US" sz="3200" dirty="0" smtClean="0"/>
              <a:t>Health</a:t>
            </a:r>
            <a:endParaRPr lang="en-US" sz="3200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683568" y="1916832"/>
          <a:ext cx="7697752" cy="3394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495"/>
                <a:gridCol w="628387"/>
                <a:gridCol w="628387"/>
                <a:gridCol w="628387"/>
                <a:gridCol w="628387"/>
                <a:gridCol w="628387"/>
                <a:gridCol w="628387"/>
                <a:gridCol w="628387"/>
                <a:gridCol w="628387"/>
                <a:gridCol w="628387"/>
                <a:gridCol w="628387"/>
                <a:gridCol w="628387"/>
              </a:tblGrid>
              <a:tr h="8866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2009/</a:t>
                      </a:r>
                    </a:p>
                    <a:p>
                      <a:r>
                        <a:rPr lang="en-US" sz="1600" dirty="0" smtClean="0"/>
                        <a:t>2010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June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July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Sept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Oct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Nov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Jan ‘11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 ‘11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 ‘11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</a:t>
                      </a:r>
                    </a:p>
                    <a:p>
                      <a:r>
                        <a:rPr lang="en-US" sz="1600" dirty="0" smtClean="0"/>
                        <a:t>‘11</a:t>
                      </a:r>
                      <a:endParaRPr lang="en-US" sz="1600" dirty="0"/>
                    </a:p>
                  </a:txBody>
                  <a:tcPr/>
                </a:tc>
              </a:tr>
              <a:tr h="79665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Green</a:t>
                      </a:r>
                      <a:endParaRPr lang="en-US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64%</a:t>
                      </a:r>
                    </a:p>
                    <a:p>
                      <a:r>
                        <a:rPr lang="en-US" sz="1800" dirty="0" smtClean="0"/>
                        <a:t>(7)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45%</a:t>
                      </a:r>
                    </a:p>
                    <a:p>
                      <a:r>
                        <a:rPr lang="en-US" sz="1800" dirty="0" smtClean="0"/>
                        <a:t>(5)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30% (4)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46%</a:t>
                      </a:r>
                    </a:p>
                    <a:p>
                      <a:r>
                        <a:rPr lang="en-US" sz="1800" dirty="0" smtClean="0"/>
                        <a:t>(6)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64%</a:t>
                      </a:r>
                    </a:p>
                    <a:p>
                      <a:r>
                        <a:rPr lang="en-US" sz="1800" dirty="0" smtClean="0"/>
                        <a:t>(9)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75%</a:t>
                      </a:r>
                    </a:p>
                    <a:p>
                      <a:r>
                        <a:rPr lang="en-US" sz="1800" dirty="0" smtClean="0"/>
                        <a:t>(9)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40%</a:t>
                      </a:r>
                    </a:p>
                    <a:p>
                      <a:r>
                        <a:rPr lang="en-US" sz="1800" dirty="0" smtClean="0"/>
                        <a:t>(4)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54% (7)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58% (7)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34%</a:t>
                      </a:r>
                    </a:p>
                    <a:p>
                      <a:r>
                        <a:rPr lang="en-US" sz="1800" dirty="0" smtClean="0"/>
                        <a:t>(4)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TBD</a:t>
                      </a:r>
                      <a:endParaRPr lang="en-US" sz="1800" dirty="0"/>
                    </a:p>
                  </a:txBody>
                  <a:tcPr/>
                </a:tc>
              </a:tr>
              <a:tr h="79665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Yellow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36%</a:t>
                      </a:r>
                    </a:p>
                    <a:p>
                      <a:r>
                        <a:rPr lang="en-US" sz="1800" dirty="0" smtClean="0"/>
                        <a:t>(4)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27%</a:t>
                      </a:r>
                    </a:p>
                    <a:p>
                      <a:r>
                        <a:rPr lang="en-US" sz="1800" dirty="0" smtClean="0"/>
                        <a:t>(3)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62% (8)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54%</a:t>
                      </a:r>
                    </a:p>
                    <a:p>
                      <a:r>
                        <a:rPr lang="en-US" sz="1800" dirty="0" smtClean="0"/>
                        <a:t>(7)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36%</a:t>
                      </a:r>
                    </a:p>
                    <a:p>
                      <a:r>
                        <a:rPr lang="en-US" sz="1800" dirty="0" smtClean="0"/>
                        <a:t>(5)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25% (3)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50%</a:t>
                      </a:r>
                    </a:p>
                    <a:p>
                      <a:r>
                        <a:rPr lang="en-US" sz="1800" dirty="0" smtClean="0"/>
                        <a:t>(5)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38% (5)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42% (5)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33%</a:t>
                      </a:r>
                    </a:p>
                    <a:p>
                      <a:r>
                        <a:rPr lang="en-US" sz="1800" dirty="0" smtClean="0"/>
                        <a:t>(4)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TBD</a:t>
                      </a:r>
                      <a:endParaRPr lang="en-US" sz="1800" dirty="0"/>
                    </a:p>
                  </a:txBody>
                  <a:tcPr/>
                </a:tc>
              </a:tr>
              <a:tr h="79665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Red</a:t>
                      </a:r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27%</a:t>
                      </a:r>
                    </a:p>
                    <a:p>
                      <a:r>
                        <a:rPr lang="en-US" sz="1800" dirty="0" smtClean="0"/>
                        <a:t>(3)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8% (1)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0%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0%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0%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10%</a:t>
                      </a:r>
                    </a:p>
                    <a:p>
                      <a:r>
                        <a:rPr lang="en-US" sz="1800" dirty="0" smtClean="0"/>
                        <a:t>(1)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8%</a:t>
                      </a:r>
                    </a:p>
                    <a:p>
                      <a:r>
                        <a:rPr lang="en-US" sz="1800" dirty="0" smtClean="0"/>
                        <a:t>(1)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0 %</a:t>
                      </a:r>
                    </a:p>
                    <a:p>
                      <a:r>
                        <a:rPr lang="en-US" sz="1800" dirty="0" smtClean="0"/>
                        <a:t>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33%</a:t>
                      </a:r>
                    </a:p>
                    <a:p>
                      <a:r>
                        <a:rPr lang="en-US" sz="1800" dirty="0" smtClean="0"/>
                        <a:t>(4)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TBD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67200" y="11430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CIO</a:t>
            </a:r>
            <a:endParaRPr lang="en-US" sz="2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555776" y="5661248"/>
          <a:ext cx="426719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080864"/>
                <a:gridCol w="1890935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On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Schedule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Behind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Way Behind</a:t>
                      </a:r>
                      <a:r>
                        <a:rPr lang="en-US" sz="16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ysClr val="windowText" lastClr="000000"/>
                          </a:solidFill>
                        </a:rPr>
                        <a:t>(30%)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1844675"/>
            <a:ext cx="7391400" cy="4535488"/>
          </a:xfrm>
        </p:spPr>
        <p:txBody>
          <a:bodyPr/>
          <a:lstStyle/>
          <a:p>
            <a:endParaRPr lang="en-US" smtClean="0"/>
          </a:p>
          <a:p>
            <a:endParaRPr lang="en-US" smtClean="0"/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1116013" y="1484313"/>
            <a:ext cx="6840537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800" b="1" dirty="0">
                <a:latin typeface="+mn-lt"/>
              </a:rPr>
              <a:t>Questions?</a:t>
            </a:r>
          </a:p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endParaRPr lang="en-US" sz="2400" b="1" dirty="0">
              <a:latin typeface="+mn-lt"/>
              <a:hlinkClick r:id="rId2"/>
            </a:endParaRPr>
          </a:p>
          <a:p>
            <a:pPr marL="514350" indent="-514350"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n-lt"/>
                <a:hlinkClick r:id="rId2"/>
              </a:rPr>
              <a:t>kbondale@solutionq.com</a:t>
            </a:r>
            <a:endParaRPr lang="en-US" sz="3200" b="1" dirty="0">
              <a:latin typeface="+mn-lt"/>
            </a:endParaRPr>
          </a:p>
          <a:p>
            <a:pPr marL="514350" indent="-514350"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n-lt"/>
                <a:hlinkClick r:id="rId3"/>
              </a:rPr>
              <a:t>sandro_gentile@carleton.ca</a:t>
            </a:r>
            <a:endParaRPr lang="en-US" sz="3200" b="1" dirty="0">
              <a:latin typeface="+mn-lt"/>
            </a:endParaRPr>
          </a:p>
        </p:txBody>
      </p:sp>
      <p:pic>
        <p:nvPicPr>
          <p:cNvPr id="27652" name="Picture 8" descr="eclipse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4941888"/>
            <a:ext cx="201612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54800" y="5373688"/>
            <a:ext cx="2238375" cy="657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7654" name="Picture 6" descr="CANHEITNature2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375" y="4797425"/>
            <a:ext cx="2035175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50838"/>
            <a:ext cx="8713788" cy="630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How about this?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00113" y="1557338"/>
            <a:ext cx="8039100" cy="4535487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mtClean="0"/>
              <a:t>A VIP lobbies for an IT project based on inflated assessment of expected benefits &amp; minimal (or no) evaluation of risk</a:t>
            </a:r>
          </a:p>
          <a:p>
            <a:pPr>
              <a:buFontTx/>
              <a:buChar char="•"/>
            </a:pPr>
            <a:r>
              <a:rPr lang="en-US" smtClean="0"/>
              <a:t>It gets approved and launched</a:t>
            </a:r>
          </a:p>
          <a:p>
            <a:pPr>
              <a:buFontTx/>
              <a:buChar char="•"/>
            </a:pPr>
            <a:r>
              <a:rPr lang="en-US" smtClean="0"/>
              <a:t>Project benefits are never realized &amp; VIP is never held accountable</a:t>
            </a:r>
          </a:p>
          <a:p>
            <a:pPr>
              <a:buFontTx/>
              <a:buChar char="•"/>
            </a:pPr>
            <a:endParaRPr lang="en-US" smtClean="0"/>
          </a:p>
          <a:p>
            <a:pPr lvl="1"/>
            <a:endParaRPr lang="en-US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50838"/>
            <a:ext cx="8713788" cy="630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Why pursue PPM?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00113" y="1557338"/>
            <a:ext cx="8039100" cy="4535487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mtClean="0"/>
              <a:t>Too many projects, too few staff?</a:t>
            </a:r>
          </a:p>
          <a:p>
            <a:pPr>
              <a:buFontTx/>
              <a:buChar char="•"/>
            </a:pPr>
            <a:r>
              <a:rPr lang="en-US" smtClean="0"/>
              <a:t>Unproductive multi-tasking?</a:t>
            </a:r>
          </a:p>
          <a:p>
            <a:pPr>
              <a:buFontTx/>
              <a:buChar char="•"/>
            </a:pPr>
            <a:r>
              <a:rPr lang="en-US" smtClean="0"/>
              <a:t>Unable to justify resource augmentation or project prioritization?</a:t>
            </a:r>
          </a:p>
          <a:p>
            <a:pPr>
              <a:buFontTx/>
              <a:buChar char="•"/>
            </a:pPr>
            <a:r>
              <a:rPr lang="en-US" smtClean="0"/>
              <a:t>Improve predictability of project outcomes?</a:t>
            </a:r>
          </a:p>
          <a:p>
            <a:pPr>
              <a:buFontTx/>
              <a:buChar char="•"/>
            </a:pPr>
            <a:r>
              <a:rPr lang="en-US" u="sng" smtClean="0"/>
              <a:t>Evolve IT beyond “order taking” mode</a:t>
            </a:r>
            <a:r>
              <a:rPr lang="en-US" smtClean="0"/>
              <a:t>?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50838"/>
            <a:ext cx="8713788" cy="630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What is PPM?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00113" y="1412875"/>
            <a:ext cx="8039100" cy="453548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n-US" dirty="0" smtClean="0"/>
              <a:t>Doing the </a:t>
            </a:r>
            <a:r>
              <a:rPr lang="en-US" u="sng" dirty="0" smtClean="0"/>
              <a:t>right</a:t>
            </a:r>
            <a:r>
              <a:rPr lang="en-US" dirty="0" smtClean="0"/>
              <a:t> projects</a:t>
            </a:r>
          </a:p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n-US" u="sng" dirty="0" smtClean="0"/>
              <a:t>Strategic</a:t>
            </a:r>
            <a:r>
              <a:rPr lang="en-US" dirty="0" smtClean="0"/>
              <a:t> approach to managing project investments with the objective of maximizing </a:t>
            </a:r>
            <a:r>
              <a:rPr lang="en-US" u="sng" dirty="0" smtClean="0"/>
              <a:t>realized</a:t>
            </a:r>
            <a:r>
              <a:rPr lang="en-US" dirty="0" smtClean="0"/>
              <a:t> business value</a:t>
            </a:r>
          </a:p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n-US" dirty="0" smtClean="0"/>
              <a:t>A risk-balanced approach to investment decision making </a:t>
            </a:r>
          </a:p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n-US" dirty="0" smtClean="0"/>
              <a:t>It is a behavioral shift from optimizing </a:t>
            </a:r>
            <a:r>
              <a:rPr lang="en-US" u="sng" dirty="0" smtClean="0"/>
              <a:t>individual</a:t>
            </a:r>
            <a:r>
              <a:rPr lang="en-US" dirty="0" smtClean="0"/>
              <a:t> projects to optimizing the sum of many projects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15888"/>
            <a:ext cx="8569325" cy="12255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PPM initiative failures - Symptoms &amp; causes 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341438"/>
            <a:ext cx="8137525" cy="4392612"/>
          </a:xfrm>
        </p:spPr>
        <p:txBody>
          <a:bodyPr rtlCol="0">
            <a:normAutofit lnSpcReduction="10000"/>
          </a:bodyPr>
          <a:lstStyle/>
          <a:p>
            <a:pPr marL="533400" indent="-533400" defTabSz="939800" fontAlgn="auto">
              <a:spcAft>
                <a:spcPts val="0"/>
              </a:spcAft>
              <a:buFontTx/>
              <a:buChar char="•"/>
              <a:defRPr/>
            </a:pPr>
            <a:r>
              <a:rPr lang="en-US" dirty="0" smtClean="0"/>
              <a:t>Cultural disconnects or resistance?</a:t>
            </a:r>
          </a:p>
          <a:p>
            <a:pPr marL="533400" indent="-533400" defTabSz="939800" fontAlgn="auto">
              <a:spcAft>
                <a:spcPts val="0"/>
              </a:spcAft>
              <a:buFontTx/>
              <a:buChar char="•"/>
              <a:defRPr/>
            </a:pPr>
            <a:r>
              <a:rPr lang="en-US" dirty="0" smtClean="0"/>
              <a:t>Too bureaucratic procedures or complex tools?</a:t>
            </a:r>
          </a:p>
          <a:p>
            <a:pPr marL="533400" indent="-533400" defTabSz="939800" fontAlgn="auto">
              <a:spcAft>
                <a:spcPts val="0"/>
              </a:spcAft>
              <a:buFontTx/>
              <a:buChar char="•"/>
              <a:defRPr/>
            </a:pPr>
            <a:r>
              <a:rPr lang="en-US" dirty="0" smtClean="0"/>
              <a:t>Behaviors that don’t change?</a:t>
            </a:r>
          </a:p>
          <a:p>
            <a:pPr marL="533400" indent="-533400" defTabSz="939800" fontAlgn="auto">
              <a:spcAft>
                <a:spcPts val="0"/>
              </a:spcAft>
              <a:buFontTx/>
              <a:buChar char="•"/>
              <a:defRPr/>
            </a:pPr>
            <a:r>
              <a:rPr lang="en-US" dirty="0" smtClean="0"/>
              <a:t>Lack of tangible benefits?</a:t>
            </a:r>
          </a:p>
          <a:p>
            <a:pPr marL="533400" indent="-533400" defTabSz="939800" fontAlgn="auto">
              <a:spcAft>
                <a:spcPts val="0"/>
              </a:spcAft>
              <a:buFontTx/>
              <a:buChar char="•"/>
              <a:defRPr/>
            </a:pPr>
            <a:r>
              <a:rPr lang="en-US" dirty="0" smtClean="0"/>
              <a:t>Lack of process compliance or enforcement?</a:t>
            </a:r>
          </a:p>
          <a:p>
            <a:pPr marL="533400" indent="-533400" defTabSz="9398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= all symptoms of ineffective change management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50838"/>
            <a:ext cx="8208963" cy="630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Myths &amp; misconceptions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827088" y="1557338"/>
            <a:ext cx="8112125" cy="4535487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mtClean="0"/>
              <a:t>If you build it, they will come</a:t>
            </a:r>
          </a:p>
          <a:p>
            <a:pPr>
              <a:buFontTx/>
              <a:buChar char="•"/>
            </a:pPr>
            <a:r>
              <a:rPr lang="en-US" smtClean="0"/>
              <a:t>Everyone will follow the new procedures because they are just common sense</a:t>
            </a:r>
          </a:p>
          <a:p>
            <a:pPr>
              <a:buFontTx/>
              <a:buChar char="•"/>
            </a:pPr>
            <a:r>
              <a:rPr lang="en-US" smtClean="0"/>
              <a:t>Management knows that these things take time to deliver value</a:t>
            </a:r>
          </a:p>
          <a:p>
            <a:pPr>
              <a:buFontTx/>
              <a:buChar char="•"/>
            </a:pPr>
            <a:r>
              <a:rPr lang="en-US" smtClean="0"/>
              <a:t>We can enforce accountability with the new practices</a:t>
            </a:r>
          </a:p>
          <a:p>
            <a:pPr>
              <a:buFontTx/>
              <a:buChar char="•"/>
            </a:pPr>
            <a:r>
              <a:rPr lang="en-US" smtClean="0"/>
              <a:t>Our staff resist change on principle</a:t>
            </a:r>
          </a:p>
          <a:p>
            <a:pPr>
              <a:buFontTx/>
              <a:buChar char="•"/>
            </a:pP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79413"/>
            <a:ext cx="7391400" cy="4572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Guiding principles 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484313"/>
            <a:ext cx="8040687" cy="4392612"/>
          </a:xfrm>
        </p:spPr>
        <p:txBody>
          <a:bodyPr/>
          <a:lstStyle/>
          <a:p>
            <a:pPr marL="533400" indent="-533400" defTabSz="939800">
              <a:buFontTx/>
              <a:buChar char="•"/>
            </a:pPr>
            <a:r>
              <a:rPr lang="en-US" smtClean="0"/>
              <a:t>Visible executive sponsorship &amp; commitment</a:t>
            </a:r>
          </a:p>
          <a:p>
            <a:pPr marL="533400" indent="-533400" defTabSz="939800">
              <a:buFontTx/>
              <a:buChar char="•"/>
            </a:pPr>
            <a:r>
              <a:rPr lang="en-US" smtClean="0"/>
              <a:t>Whole lifecycle communication</a:t>
            </a:r>
          </a:p>
          <a:p>
            <a:pPr marL="533400" indent="-533400" defTabSz="939800">
              <a:buFontTx/>
              <a:buChar char="•"/>
            </a:pPr>
            <a:r>
              <a:rPr lang="en-US" smtClean="0"/>
              <a:t>Expect, identify, and manage resistance</a:t>
            </a:r>
          </a:p>
          <a:p>
            <a:pPr marL="533400" indent="-533400" defTabSz="939800">
              <a:buFontTx/>
              <a:buChar char="•"/>
            </a:pPr>
            <a:r>
              <a:rPr lang="en-US" smtClean="0"/>
              <a:t>Address compliance issues </a:t>
            </a:r>
            <a:r>
              <a:rPr lang="en-US" u="sng" smtClean="0"/>
              <a:t>constructively</a:t>
            </a:r>
            <a:endParaRPr lang="en-US" smtClean="0"/>
          </a:p>
          <a:p>
            <a:pPr marL="533400" indent="-533400" defTabSz="939800">
              <a:buFontTx/>
              <a:buChar char="•"/>
            </a:pPr>
            <a:r>
              <a:rPr lang="en-US" smtClean="0"/>
              <a:t>“Walk a mile in the shoes” </a:t>
            </a:r>
          </a:p>
          <a:p>
            <a:pPr marL="533400" indent="-533400" defTabSz="939800">
              <a:buFontTx/>
              <a:buChar char="•"/>
            </a:pPr>
            <a:r>
              <a:rPr lang="en-US" smtClean="0"/>
              <a:t>“Show me the money”</a:t>
            </a:r>
          </a:p>
          <a:p>
            <a:pPr marL="533400" indent="-533400" defTabSz="939800">
              <a:buFontTx/>
              <a:buChar char="•"/>
            </a:pPr>
            <a:endParaRPr lang="en-US" u="sng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</TotalTime>
  <Words>1248</Words>
  <Application>Microsoft Office PowerPoint</Application>
  <PresentationFormat>On-screen Show (4:3)</PresentationFormat>
  <Paragraphs>325</Paragraphs>
  <Slides>31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Slide 1</vt:lpstr>
      <vt:lpstr>Agenda</vt:lpstr>
      <vt:lpstr>This never happens, right?</vt:lpstr>
      <vt:lpstr>How about this?</vt:lpstr>
      <vt:lpstr>Why pursue PPM?</vt:lpstr>
      <vt:lpstr>What is PPM?</vt:lpstr>
      <vt:lpstr>PPM initiative failures - Symptoms &amp; causes </vt:lpstr>
      <vt:lpstr>Myths &amp; misconceptions</vt:lpstr>
      <vt:lpstr>Guiding principles </vt:lpstr>
      <vt:lpstr>Executive sponsorship</vt:lpstr>
      <vt:lpstr>Functional management –  Perceived threats</vt:lpstr>
      <vt:lpstr>Functional management –  Potential selling points</vt:lpstr>
      <vt:lpstr>Project leaders &amp; team members –  Perceived threats</vt:lpstr>
      <vt:lpstr>Project leaders &amp; team members –  Potential selling points</vt:lpstr>
      <vt:lpstr>Tips</vt:lpstr>
      <vt:lpstr>Tips</vt:lpstr>
      <vt:lpstr>Tips</vt:lpstr>
      <vt:lpstr>Carleton University     Case Study</vt:lpstr>
      <vt:lpstr>Carleton University </vt:lpstr>
      <vt:lpstr>About Carleton University IT</vt:lpstr>
      <vt:lpstr>Carleton University IT metrics</vt:lpstr>
      <vt:lpstr>Why pursue a PPM initiative?</vt:lpstr>
      <vt:lpstr>Why pursue a PPM initiative?</vt:lpstr>
      <vt:lpstr>What approach was taken?</vt:lpstr>
      <vt:lpstr>What was achieved?</vt:lpstr>
      <vt:lpstr>What’s next?</vt:lpstr>
      <vt:lpstr>Lessons Learned</vt:lpstr>
      <vt:lpstr>Report Examples</vt:lpstr>
      <vt:lpstr>Slide 29</vt:lpstr>
      <vt:lpstr>In Process Projects - Schedule Health</vt:lpstr>
      <vt:lpstr>Slide 31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CANHEIT 2011 Presentation</dc:title>
  <dc:creator>Kiron Bondale &amp; Sandro Gentile</dc:creator>
  <cp:lastModifiedBy>Kiron D. Bondale</cp:lastModifiedBy>
  <cp:revision>34</cp:revision>
  <dcterms:created xsi:type="dcterms:W3CDTF">2011-04-21T16:39:18Z</dcterms:created>
  <dcterms:modified xsi:type="dcterms:W3CDTF">2011-05-30T21:51:08Z</dcterms:modified>
</cp:coreProperties>
</file>